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6F8"/>
    <a:srgbClr val="FBC5F3"/>
    <a:srgbClr val="FAFBDD"/>
    <a:srgbClr val="DEFE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showGuides="1">
      <p:cViewPr varScale="1">
        <p:scale>
          <a:sx n="78" d="100"/>
          <a:sy n="78" d="100"/>
        </p:scale>
        <p:origin x="162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25459" y="959313"/>
            <a:ext cx="5760741" cy="2571891"/>
          </a:xfrm>
        </p:spPr>
        <p:txBody>
          <a:bodyPr bIns="0" anchor="b">
            <a:normAutofit/>
          </a:bodyPr>
          <a:lstStyle>
            <a:lvl1pPr algn="l">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1125459" y="3531205"/>
            <a:ext cx="5760741" cy="977621"/>
          </a:xfrm>
        </p:spPr>
        <p:txBody>
          <a:bodyPr tIns="91440" bIns="91440">
            <a:normAutofit/>
          </a:bodyPr>
          <a:lstStyle>
            <a:lvl1pPr marL="0" indent="0" algn="l">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F2B98E-9FFA-42B6-B9C4-6F7F06266BAB}"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a:xfrm>
            <a:off x="1125459" y="329308"/>
            <a:ext cx="3392144" cy="309201"/>
          </a:xfrm>
        </p:spPr>
        <p:txBody>
          <a:bodyPr/>
          <a:lstStyle/>
          <a:p>
            <a:endParaRPr kumimoji="1" lang="ja-JP" altLang="en-US"/>
          </a:p>
        </p:txBody>
      </p:sp>
      <p:sp>
        <p:nvSpPr>
          <p:cNvPr id="6" name="Slide Number Placeholder 5"/>
          <p:cNvSpPr>
            <a:spLocks noGrp="1"/>
          </p:cNvSpPr>
          <p:nvPr>
            <p:ph type="sldNum" sz="quarter" idx="12"/>
          </p:nvPr>
        </p:nvSpPr>
        <p:spPr>
          <a:xfrm>
            <a:off x="6886200" y="131730"/>
            <a:ext cx="802005" cy="503578"/>
          </a:xfrm>
        </p:spPr>
        <p:txBody>
          <a:bodyPr/>
          <a:lstStyle/>
          <a:p>
            <a:fld id="{8807F2B3-660D-4453-A055-97993E44251E}"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621541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F2B98E-9FFA-42B6-B9C4-6F7F06266BAB}"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07F2B3-660D-4453-A055-97993E44251E}" type="slidenum">
              <a:rPr kumimoji="1" lang="ja-JP" altLang="en-US" smtClean="0"/>
              <a:t>‹#›</a:t>
            </a:fld>
            <a:endParaRPr kumimoji="1" lang="ja-JP" alt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046384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447" y="796298"/>
            <a:ext cx="1103027" cy="4662565"/>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11910" y="796298"/>
            <a:ext cx="5301095" cy="466256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F2B98E-9FFA-42B6-B9C4-6F7F06266BAB}"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07F2B3-660D-4453-A055-97993E44251E}"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59215" b="36435"/>
          <a:stretch/>
        </p:blipFill>
        <p:spPr>
          <a:xfrm rot="5400000">
            <a:off x="5605390" y="3050294"/>
            <a:ext cx="4663440" cy="155448"/>
          </a:xfrm>
          <a:prstGeom prst="rect">
            <a:avLst/>
          </a:prstGeom>
          <a:noFill/>
          <a:ln>
            <a:noFill/>
          </a:ln>
        </p:spPr>
      </p:pic>
    </p:spTree>
    <p:extLst>
      <p:ext uri="{BB962C8B-B14F-4D97-AF65-F5344CB8AC3E}">
        <p14:creationId xmlns:p14="http://schemas.microsoft.com/office/powerpoint/2010/main" val="2723209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F2B98E-9FFA-42B6-B9C4-6F7F06266BAB}"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07F2B3-660D-4453-A055-97993E44251E}" type="slidenum">
              <a:rPr kumimoji="1" lang="ja-JP" altLang="en-US" smtClean="0"/>
              <a:t>‹#›</a:t>
            </a:fld>
            <a:endParaRPr kumimoji="1" lang="ja-JP" alt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55808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25459" y="1756130"/>
            <a:ext cx="5764142" cy="2050066"/>
          </a:xfrm>
        </p:spPr>
        <p:txBody>
          <a:bodyPr anchor="b">
            <a:normAutofit/>
          </a:bodyPr>
          <a:lstStyle>
            <a:lvl1pPr algn="l">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25460" y="3806196"/>
            <a:ext cx="5764142" cy="1012929"/>
          </a:xfrm>
        </p:spPr>
        <p:txBody>
          <a:bodyPr tIns="91440">
            <a:normAutofit/>
          </a:bodyPr>
          <a:lstStyle>
            <a:lvl1pPr marL="0" indent="0" algn="l">
              <a:buNone/>
              <a:defRPr sz="2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AF2B98E-9FFA-42B6-B9C4-6F7F06266BAB}"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07F2B3-660D-4453-A055-97993E44251E}"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347519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25459" y="959314"/>
            <a:ext cx="6564015" cy="104411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25459" y="2172548"/>
            <a:ext cx="3125871" cy="327894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563822" y="2172548"/>
            <a:ext cx="3125652" cy="327894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AF2B98E-9FFA-42B6-B9C4-6F7F06266BAB}" type="datetimeFigureOut">
              <a:rPr kumimoji="1" lang="ja-JP" altLang="en-US" smtClean="0"/>
              <a:t>2025/6/10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07F2B3-660D-4453-A055-97993E44251E}"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756329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28652" y="959903"/>
            <a:ext cx="6571344" cy="104460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18131" y="2169094"/>
            <a:ext cx="3125766" cy="801943"/>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1118131" y="2973815"/>
            <a:ext cx="3125766" cy="24916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563822" y="2172548"/>
            <a:ext cx="3125652" cy="802237"/>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563822" y="2971035"/>
            <a:ext cx="3125652" cy="248498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AF2B98E-9FFA-42B6-B9C4-6F7F06266BAB}" type="datetimeFigureOut">
              <a:rPr kumimoji="1" lang="ja-JP" altLang="en-US" smtClean="0"/>
              <a:t>2025/6/10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807F2B3-660D-4453-A055-97993E44251E}" type="slidenum">
              <a:rPr kumimoji="1" lang="ja-JP" altLang="en-US" smtClean="0"/>
              <a:t>‹#›</a:t>
            </a:fld>
            <a:endParaRPr kumimoji="1" lang="ja-JP" alt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793402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AF2B98E-9FFA-42B6-B9C4-6F7F06266BAB}" type="datetimeFigureOut">
              <a:rPr kumimoji="1" lang="ja-JP" altLang="en-US" smtClean="0"/>
              <a:t>2025/6/10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807F2B3-660D-4453-A055-97993E44251E}" type="slidenum">
              <a:rPr kumimoji="1" lang="ja-JP" altLang="en-US" smtClean="0"/>
              <a:t>‹#›</a:t>
            </a:fld>
            <a:endParaRPr kumimoji="1" lang="ja-JP" alt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3757911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F2B98E-9FFA-42B6-B9C4-6F7F06266BAB}" type="datetimeFigureOut">
              <a:rPr kumimoji="1" lang="ja-JP" altLang="en-US" smtClean="0"/>
              <a:t>2025/6/10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807F2B3-660D-4453-A055-97993E44251E}" type="slidenum">
              <a:rPr kumimoji="1" lang="ja-JP" altLang="en-US" smtClean="0"/>
              <a:t>‹#›</a:t>
            </a:fld>
            <a:endParaRPr kumimoji="1" lang="ja-JP" altLang="en-US"/>
          </a:p>
        </p:txBody>
      </p:sp>
    </p:spTree>
    <p:extLst>
      <p:ext uri="{BB962C8B-B14F-4D97-AF65-F5344CB8AC3E}">
        <p14:creationId xmlns:p14="http://schemas.microsoft.com/office/powerpoint/2010/main" val="1811125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24041" y="959313"/>
            <a:ext cx="2425950" cy="2242051"/>
          </a:xfrm>
        </p:spPr>
        <p:txBody>
          <a:bodyPr anchor="b">
            <a:normAutofit/>
          </a:bodyPr>
          <a:lstStyle>
            <a:lvl1pPr algn="l">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3859877" y="960890"/>
            <a:ext cx="3828178" cy="449691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24041"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F2B98E-9FFA-42B6-B9C4-6F7F06266BAB}" type="datetimeFigureOut">
              <a:rPr kumimoji="1" lang="ja-JP" altLang="en-US" smtClean="0"/>
              <a:t>2025/6/10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07F2B3-660D-4453-A055-97993E44251E}"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184482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Group 7"/>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32077" y="1129512"/>
            <a:ext cx="3386166" cy="1918487"/>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31420" y="3057166"/>
            <a:ext cx="3390817" cy="2092568"/>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1124592" y="5469857"/>
            <a:ext cx="3393977" cy="320123"/>
          </a:xfrm>
        </p:spPr>
        <p:txBody>
          <a:bodyPr/>
          <a:lstStyle>
            <a:lvl1pPr algn="l">
              <a:defRPr/>
            </a:lvl1pPr>
          </a:lstStyle>
          <a:p>
            <a:fld id="{2AF2B98E-9FFA-42B6-B9C4-6F7F06266BAB}" type="datetimeFigureOut">
              <a:rPr kumimoji="1" lang="ja-JP" altLang="en-US" smtClean="0"/>
              <a:t>2025/6/10</a:t>
            </a:fld>
            <a:endParaRPr kumimoji="1" lang="ja-JP" altLang="en-US"/>
          </a:p>
        </p:txBody>
      </p:sp>
      <p:sp>
        <p:nvSpPr>
          <p:cNvPr id="6" name="Footer Placeholder 5"/>
          <p:cNvSpPr>
            <a:spLocks noGrp="1"/>
          </p:cNvSpPr>
          <p:nvPr>
            <p:ph type="ftr" sz="quarter" idx="11"/>
          </p:nvPr>
        </p:nvSpPr>
        <p:spPr>
          <a:xfrm>
            <a:off x="1125459" y="318641"/>
            <a:ext cx="2601032" cy="320931"/>
          </a:xfrm>
        </p:spPr>
        <p:txBody>
          <a:bodyPr/>
          <a:lstStyle/>
          <a:p>
            <a:endParaRPr kumimoji="1" lang="ja-JP" altLang="en-US"/>
          </a:p>
        </p:txBody>
      </p:sp>
      <p:sp>
        <p:nvSpPr>
          <p:cNvPr id="7" name="Slide Number Placeholder 6"/>
          <p:cNvSpPr>
            <a:spLocks noGrp="1"/>
          </p:cNvSpPr>
          <p:nvPr>
            <p:ph type="sldNum" sz="quarter" idx="12"/>
          </p:nvPr>
        </p:nvSpPr>
        <p:spPr>
          <a:xfrm>
            <a:off x="3726491" y="131730"/>
            <a:ext cx="795746" cy="503578"/>
          </a:xfrm>
        </p:spPr>
        <p:txBody>
          <a:bodyPr/>
          <a:lstStyle/>
          <a:p>
            <a:fld id="{8807F2B3-660D-4453-A055-97993E44251E}" type="slidenum">
              <a:rPr kumimoji="1" lang="ja-JP" altLang="en-US" smtClean="0"/>
              <a:t>‹#›</a:t>
            </a:fld>
            <a:endParaRPr kumimoji="1" lang="ja-JP" alt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70363" b="36435"/>
          <a:stretch/>
        </p:blipFill>
        <p:spPr>
          <a:xfrm>
            <a:off x="1125460" y="643464"/>
            <a:ext cx="3392424" cy="155448"/>
          </a:xfrm>
          <a:prstGeom prst="rect">
            <a:avLst/>
          </a:prstGeom>
          <a:noFill/>
          <a:ln>
            <a:noFill/>
          </a:ln>
        </p:spPr>
      </p:pic>
    </p:spTree>
    <p:extLst>
      <p:ext uri="{BB962C8B-B14F-4D97-AF65-F5344CB8AC3E}">
        <p14:creationId xmlns:p14="http://schemas.microsoft.com/office/powerpoint/2010/main" val="3063898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854"/>
            <a:ext cx="9144000" cy="742950"/>
          </a:xfrm>
          <a:prstGeom prst="rect">
            <a:avLst/>
          </a:prstGeom>
        </p:spPr>
      </p:pic>
      <p:sp>
        <p:nvSpPr>
          <p:cNvPr id="12" name="Rectangle 11"/>
          <p:cNvSpPr/>
          <p:nvPr/>
        </p:nvSpPr>
        <p:spPr>
          <a:xfrm>
            <a:off x="0" y="468769"/>
            <a:ext cx="9144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p:cNvCxnSpPr/>
          <p:nvPr/>
        </p:nvCxnSpPr>
        <p:spPr>
          <a:xfrm>
            <a:off x="0" y="61210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28684" y="956172"/>
            <a:ext cx="6571343" cy="1049235"/>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28684" y="2167385"/>
            <a:ext cx="6571343" cy="328863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521309" y="330371"/>
            <a:ext cx="2368292" cy="304938"/>
          </a:xfrm>
          <a:prstGeom prst="rect">
            <a:avLst/>
          </a:prstGeom>
        </p:spPr>
        <p:txBody>
          <a:bodyPr vert="horz" lIns="91440" tIns="45720" rIns="91440" bIns="45720" rtlCol="0" anchor="ctr"/>
          <a:lstStyle>
            <a:lvl1pPr algn="r">
              <a:defRPr sz="1000">
                <a:solidFill>
                  <a:schemeClr val="tx1">
                    <a:tint val="75000"/>
                  </a:schemeClr>
                </a:solidFill>
              </a:defRPr>
            </a:lvl1pPr>
          </a:lstStyle>
          <a:p>
            <a:fld id="{2AF2B98E-9FFA-42B6-B9C4-6F7F06266BAB}" type="datetimeFigureOut">
              <a:rPr kumimoji="1" lang="ja-JP" altLang="en-US" smtClean="0"/>
              <a:t>2025/6/10</a:t>
            </a:fld>
            <a:endParaRPr kumimoji="1" lang="ja-JP" altLang="en-US"/>
          </a:p>
        </p:txBody>
      </p:sp>
      <p:sp>
        <p:nvSpPr>
          <p:cNvPr id="5" name="Footer Placeholder 4"/>
          <p:cNvSpPr>
            <a:spLocks noGrp="1"/>
          </p:cNvSpPr>
          <p:nvPr>
            <p:ph type="ftr" sz="quarter" idx="3"/>
          </p:nvPr>
        </p:nvSpPr>
        <p:spPr>
          <a:xfrm>
            <a:off x="1128684" y="329308"/>
            <a:ext cx="3388498"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93728" y="131730"/>
            <a:ext cx="795746" cy="503578"/>
          </a:xfrm>
          <a:prstGeom prst="rect">
            <a:avLst/>
          </a:prstGeom>
        </p:spPr>
        <p:txBody>
          <a:bodyPr vert="horz" lIns="91440" tIns="45720" rIns="91440" bIns="45720" rtlCol="0" anchor="t"/>
          <a:lstStyle>
            <a:lvl1pPr algn="r">
              <a:defRPr sz="2800">
                <a:solidFill>
                  <a:schemeClr val="accent1"/>
                </a:solidFill>
              </a:defRPr>
            </a:lvl1pPr>
          </a:lstStyle>
          <a:p>
            <a:fld id="{8807F2B3-660D-4453-A055-97993E44251E}" type="slidenum">
              <a:rPr kumimoji="1" lang="ja-JP" altLang="en-US" smtClean="0"/>
              <a:t>‹#›</a:t>
            </a:fld>
            <a:endParaRPr kumimoji="1" lang="ja-JP" altLang="en-US"/>
          </a:p>
        </p:txBody>
      </p:sp>
    </p:spTree>
    <p:extLst>
      <p:ext uri="{BB962C8B-B14F-4D97-AF65-F5344CB8AC3E}">
        <p14:creationId xmlns:p14="http://schemas.microsoft.com/office/powerpoint/2010/main" val="390375083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9F36BB-9757-996E-0FF0-9598CBFE9DE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DBE18AD-23D0-7E3A-529D-798564035BB3}"/>
              </a:ext>
            </a:extLst>
          </p:cNvPr>
          <p:cNvSpPr>
            <a:spLocks noGrp="1"/>
          </p:cNvSpPr>
          <p:nvPr>
            <p:ph type="ctrTitle"/>
          </p:nvPr>
        </p:nvSpPr>
        <p:spPr>
          <a:xfrm>
            <a:off x="1032164" y="175023"/>
            <a:ext cx="6858000" cy="529828"/>
          </a:xfrm>
        </p:spPr>
        <p:txBody>
          <a:bodyPr>
            <a:noAutofit/>
          </a:bodyPr>
          <a:lstStyle/>
          <a:p>
            <a:pPr algn="ctr"/>
            <a:r>
              <a:rPr kumimoji="1" lang="ja-JP" altLang="en-US" sz="3600" b="1" dirty="0"/>
              <a:t>糖尿病療養指導士</a:t>
            </a:r>
          </a:p>
        </p:txBody>
      </p:sp>
      <p:sp>
        <p:nvSpPr>
          <p:cNvPr id="3" name="字幕 2">
            <a:extLst>
              <a:ext uri="{FF2B5EF4-FFF2-40B4-BE49-F238E27FC236}">
                <a16:creationId xmlns:a16="http://schemas.microsoft.com/office/drawing/2014/main" id="{E6CEB748-80F2-5A36-1C18-B7FAE6BCDDDD}"/>
              </a:ext>
            </a:extLst>
          </p:cNvPr>
          <p:cNvSpPr>
            <a:spLocks noGrp="1"/>
          </p:cNvSpPr>
          <p:nvPr>
            <p:ph type="subTitle" idx="1"/>
          </p:nvPr>
        </p:nvSpPr>
        <p:spPr>
          <a:xfrm>
            <a:off x="491613" y="2808418"/>
            <a:ext cx="8220240" cy="3874560"/>
          </a:xfrm>
          <a:solidFill>
            <a:schemeClr val="accent5">
              <a:lumMod val="20000"/>
              <a:lumOff val="80000"/>
            </a:schemeClr>
          </a:solidFill>
        </p:spPr>
        <p:txBody>
          <a:bodyPr>
            <a:noAutofit/>
          </a:bodyPr>
          <a:lstStyle/>
          <a:p>
            <a:pPr>
              <a:lnSpc>
                <a:spcPct val="100000"/>
              </a:lnSpc>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置賜地域で糖尿病を持ちながら生活している方が安心して治療を継続できるよう、</a:t>
            </a:r>
            <a:endParaRPr kumimoji="1" lang="en-US" altLang="ja-JP" dirty="0">
              <a:latin typeface="BIZ UDPゴシック" panose="020B0400000000000000" pitchFamily="50" charset="-128"/>
              <a:ea typeface="BIZ UDPゴシック" panose="020B0400000000000000" pitchFamily="50" charset="-128"/>
            </a:endParaRPr>
          </a:p>
          <a:p>
            <a:pPr>
              <a:lnSpc>
                <a:spcPct val="100000"/>
              </a:lnSpc>
            </a:pPr>
            <a:r>
              <a:rPr kumimoji="1" lang="ja-JP" altLang="en-US" dirty="0">
                <a:latin typeface="BIZ UDPゴシック" panose="020B0400000000000000" pitchFamily="50" charset="-128"/>
                <a:ea typeface="BIZ UDPゴシック" panose="020B0400000000000000" pitchFamily="50" charset="-128"/>
              </a:rPr>
              <a:t>個別性に合わせた療養支援と質の高いチーム医療を目指しています。</a:t>
            </a:r>
            <a:endParaRPr kumimoji="1" lang="en-US" altLang="ja-JP" dirty="0">
              <a:latin typeface="BIZ UDPゴシック" panose="020B0400000000000000" pitchFamily="50" charset="-128"/>
              <a:ea typeface="BIZ UDPゴシック" panose="020B0400000000000000" pitchFamily="50" charset="-128"/>
            </a:endParaRPr>
          </a:p>
          <a:p>
            <a:pPr>
              <a:lnSpc>
                <a:spcPct val="100000"/>
              </a:lnSpc>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・・・活動内容・・・</a:t>
            </a:r>
            <a:endParaRPr lang="en-US" altLang="ja-JP" dirty="0">
              <a:latin typeface="BIZ UDPゴシック" panose="020B0400000000000000" pitchFamily="50" charset="-128"/>
              <a:ea typeface="BIZ UDPゴシック" panose="020B0400000000000000" pitchFamily="50" charset="-128"/>
            </a:endParaRPr>
          </a:p>
          <a:p>
            <a:pPr marL="285750" indent="-285750">
              <a:lnSpc>
                <a:spcPct val="100000"/>
              </a:lnSpc>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糖尿病教室（主に入院中の方が対象ですが　外来通院中の参加も相談に応じます。）</a:t>
            </a:r>
            <a:endParaRPr lang="en-US" altLang="ja-JP" dirty="0">
              <a:latin typeface="BIZ UDPゴシック" panose="020B0400000000000000" pitchFamily="50" charset="-128"/>
              <a:ea typeface="BIZ UDPゴシック" panose="020B0400000000000000" pitchFamily="50" charset="-128"/>
            </a:endParaRPr>
          </a:p>
          <a:p>
            <a:pPr marL="285750" indent="-285750">
              <a:lnSpc>
                <a:spcPct val="100000"/>
              </a:lnSpc>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インスリン導入･血糖測定指導</a:t>
            </a:r>
            <a:endParaRPr lang="en-US" altLang="ja-JP" dirty="0">
              <a:latin typeface="BIZ UDPゴシック" panose="020B0400000000000000" pitchFamily="50" charset="-128"/>
              <a:ea typeface="BIZ UDPゴシック" panose="020B0400000000000000" pitchFamily="50" charset="-128"/>
            </a:endParaRPr>
          </a:p>
          <a:p>
            <a:pPr marL="285750" indent="-285750">
              <a:lnSpc>
                <a:spcPct val="100000"/>
              </a:lnSpc>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自己注射・薬剤指導</a:t>
            </a:r>
            <a:endParaRPr lang="en-US" altLang="ja-JP" dirty="0">
              <a:latin typeface="BIZ UDPゴシック" panose="020B0400000000000000" pitchFamily="50" charset="-128"/>
              <a:ea typeface="BIZ UDPゴシック" panose="020B0400000000000000" pitchFamily="50" charset="-128"/>
            </a:endParaRPr>
          </a:p>
          <a:p>
            <a:pPr marL="285750" indent="-285750">
              <a:lnSpc>
                <a:spcPct val="100000"/>
              </a:lnSpc>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栄養指導・</a:t>
            </a:r>
            <a:r>
              <a:rPr lang="en-US" altLang="ja-JP" dirty="0">
                <a:latin typeface="BIZ UDPゴシック" panose="020B0400000000000000" pitchFamily="50" charset="-128"/>
                <a:ea typeface="BIZ UDPゴシック" panose="020B0400000000000000" pitchFamily="50" charset="-128"/>
              </a:rPr>
              <a:t>Inbody</a:t>
            </a:r>
            <a:r>
              <a:rPr lang="ja-JP" altLang="en-US" dirty="0">
                <a:latin typeface="BIZ UDPゴシック" panose="020B0400000000000000" pitchFamily="50" charset="-128"/>
                <a:ea typeface="BIZ UDPゴシック" panose="020B0400000000000000" pitchFamily="50" charset="-128"/>
              </a:rPr>
              <a:t>評価・カーボカウント指導</a:t>
            </a:r>
            <a:endParaRPr lang="en-US" altLang="ja-JP" dirty="0">
              <a:latin typeface="BIZ UDPゴシック" panose="020B0400000000000000" pitchFamily="50" charset="-128"/>
              <a:ea typeface="BIZ UDPゴシック" panose="020B0400000000000000" pitchFamily="50" charset="-128"/>
            </a:endParaRPr>
          </a:p>
          <a:p>
            <a:pPr marL="285750" indent="-285750">
              <a:lnSpc>
                <a:spcPct val="100000"/>
              </a:lnSpc>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筋力評価と運動指導</a:t>
            </a:r>
            <a:endParaRPr lang="en-US" altLang="ja-JP" dirty="0">
              <a:latin typeface="BIZ UDPゴシック" panose="020B0400000000000000" pitchFamily="50" charset="-128"/>
              <a:ea typeface="BIZ UDPゴシック" panose="020B0400000000000000" pitchFamily="50" charset="-128"/>
            </a:endParaRPr>
          </a:p>
          <a:p>
            <a:pPr marL="285750" indent="-285750">
              <a:lnSpc>
                <a:spcPct val="100000"/>
              </a:lnSpc>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フットケア・透析予防指導</a:t>
            </a:r>
            <a:endParaRPr lang="en-US" altLang="ja-JP" dirty="0">
              <a:latin typeface="BIZ UDPゴシック" panose="020B0400000000000000" pitchFamily="50" charset="-128"/>
              <a:ea typeface="BIZ UDPゴシック" panose="020B0400000000000000" pitchFamily="50" charset="-128"/>
            </a:endParaRPr>
          </a:p>
          <a:p>
            <a:pPr marL="285750" indent="-285750">
              <a:lnSpc>
                <a:spcPct val="100000"/>
              </a:lnSpc>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持続血糖モニターによる血糖測定　　など</a:t>
            </a:r>
            <a:endParaRPr lang="en-US" altLang="ja-JP" dirty="0">
              <a:latin typeface="BIZ UDPゴシック" panose="020B0400000000000000" pitchFamily="50" charset="-128"/>
              <a:ea typeface="BIZ UDPゴシック" panose="020B0400000000000000" pitchFamily="50" charset="-128"/>
            </a:endParaRPr>
          </a:p>
          <a:p>
            <a:pPr marL="285750" indent="-285750">
              <a:lnSpc>
                <a:spcPct val="100000"/>
              </a:lnSpc>
              <a:buFont typeface="Wingdings" panose="05000000000000000000" pitchFamily="2" charset="2"/>
              <a:buChar char="l"/>
            </a:pPr>
            <a:endParaRPr kumimoji="1" lang="ja-JP" altLang="en-US" sz="1400" dirty="0">
              <a:latin typeface="BIZ UDPゴシック" panose="020B0400000000000000" pitchFamily="50" charset="-128"/>
              <a:ea typeface="BIZ UDPゴシック" panose="020B0400000000000000" pitchFamily="50" charset="-128"/>
            </a:endParaRPr>
          </a:p>
        </p:txBody>
      </p:sp>
      <p:sp>
        <p:nvSpPr>
          <p:cNvPr id="6" name="円: 塗りつぶしなし 5">
            <a:extLst>
              <a:ext uri="{FF2B5EF4-FFF2-40B4-BE49-F238E27FC236}">
                <a16:creationId xmlns:a16="http://schemas.microsoft.com/office/drawing/2014/main" id="{367D0E78-6FED-640A-A778-FD7BE7921E6A}"/>
              </a:ext>
            </a:extLst>
          </p:cNvPr>
          <p:cNvSpPr/>
          <p:nvPr/>
        </p:nvSpPr>
        <p:spPr>
          <a:xfrm>
            <a:off x="6354421" y="219129"/>
            <a:ext cx="397164" cy="408944"/>
          </a:xfrm>
          <a:prstGeom prst="donut">
            <a:avLst>
              <a:gd name="adj" fmla="val 6784"/>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円: 塗りつぶしなし 6">
            <a:extLst>
              <a:ext uri="{FF2B5EF4-FFF2-40B4-BE49-F238E27FC236}">
                <a16:creationId xmlns:a16="http://schemas.microsoft.com/office/drawing/2014/main" id="{DA0E42A2-21E3-F93B-B070-F937C4433282}"/>
              </a:ext>
            </a:extLst>
          </p:cNvPr>
          <p:cNvSpPr/>
          <p:nvPr/>
        </p:nvSpPr>
        <p:spPr>
          <a:xfrm>
            <a:off x="2205244" y="219129"/>
            <a:ext cx="397164" cy="408944"/>
          </a:xfrm>
          <a:prstGeom prst="donut">
            <a:avLst>
              <a:gd name="adj" fmla="val 6784"/>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円: 塗りつぶしなし 7">
            <a:extLst>
              <a:ext uri="{FF2B5EF4-FFF2-40B4-BE49-F238E27FC236}">
                <a16:creationId xmlns:a16="http://schemas.microsoft.com/office/drawing/2014/main" id="{CE1D1AA2-E0FA-C08A-4774-3D5496301E24}"/>
              </a:ext>
            </a:extLst>
          </p:cNvPr>
          <p:cNvSpPr/>
          <p:nvPr/>
        </p:nvSpPr>
        <p:spPr>
          <a:xfrm>
            <a:off x="5438867" y="4443895"/>
            <a:ext cx="2228272" cy="2096654"/>
          </a:xfrm>
          <a:prstGeom prst="donut">
            <a:avLst>
              <a:gd name="adj" fmla="val 6784"/>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テキスト ボックス 3">
            <a:extLst>
              <a:ext uri="{FF2B5EF4-FFF2-40B4-BE49-F238E27FC236}">
                <a16:creationId xmlns:a16="http://schemas.microsoft.com/office/drawing/2014/main" id="{3D8BB265-4CA2-6F89-964D-60C84B944390}"/>
              </a:ext>
            </a:extLst>
          </p:cNvPr>
          <p:cNvSpPr txBox="1"/>
          <p:nvPr/>
        </p:nvSpPr>
        <p:spPr>
          <a:xfrm>
            <a:off x="401783" y="962404"/>
            <a:ext cx="8575962" cy="1675523"/>
          </a:xfrm>
          <a:prstGeom prst="rect">
            <a:avLst/>
          </a:prstGeom>
          <a:noFill/>
        </p:spPr>
        <p:txBody>
          <a:bodyPr wrap="square" rtlCol="0">
            <a:spAutoFit/>
          </a:bodyPr>
          <a:lstStyle/>
          <a:p>
            <a:pPr>
              <a:lnSpc>
                <a:spcPct val="150000"/>
              </a:lnSpc>
            </a:pPr>
            <a:r>
              <a:rPr kumimoji="1" lang="ja-JP" altLang="en-US" sz="1400" u="sng" dirty="0"/>
              <a:t>看護師：小林麗子</a:t>
            </a:r>
            <a:r>
              <a:rPr kumimoji="1" lang="ja-JP" altLang="en-US" sz="1050" u="sng" dirty="0"/>
              <a:t>（糖尿病看護認定看護師）</a:t>
            </a:r>
            <a:r>
              <a:rPr kumimoji="1" lang="ja-JP" altLang="en-US" sz="1400" u="sng" dirty="0"/>
              <a:t>、吉田みゆき、宗田千恵、今野みゆき、南波直美、中嶋侑希</a:t>
            </a:r>
            <a:endParaRPr kumimoji="1" lang="en-US" altLang="ja-JP" sz="1400" u="sng" dirty="0"/>
          </a:p>
          <a:p>
            <a:pPr>
              <a:lnSpc>
                <a:spcPct val="150000"/>
              </a:lnSpc>
            </a:pPr>
            <a:r>
              <a:rPr kumimoji="1" lang="ja-JP" altLang="en-US" sz="1400" u="sng" dirty="0"/>
              <a:t>管理栄養士：伊藤恵美子、遠藤博子、大巻良子、小浦民子、青木夏美、深山桜、齋藤伸幸</a:t>
            </a:r>
            <a:endParaRPr kumimoji="1" lang="en-US" altLang="ja-JP" sz="1400" u="sng" dirty="0"/>
          </a:p>
          <a:p>
            <a:pPr>
              <a:lnSpc>
                <a:spcPct val="150000"/>
              </a:lnSpc>
            </a:pPr>
            <a:r>
              <a:rPr kumimoji="1" lang="ja-JP" altLang="en-US" sz="1400" u="sng" dirty="0"/>
              <a:t>薬剤師：川井美紀、青木梢太　</a:t>
            </a:r>
            <a:r>
              <a:rPr kumimoji="1" lang="ja-JP" altLang="en-US" sz="1400" dirty="0"/>
              <a:t>　　　</a:t>
            </a:r>
            <a:endParaRPr kumimoji="1" lang="en-US" altLang="ja-JP" sz="1400" dirty="0"/>
          </a:p>
          <a:p>
            <a:pPr>
              <a:lnSpc>
                <a:spcPct val="150000"/>
              </a:lnSpc>
            </a:pPr>
            <a:r>
              <a:rPr kumimoji="1" lang="ja-JP" altLang="en-US" sz="1400" u="sng" dirty="0"/>
              <a:t>臨床検査技師：樋口悦子、大場優子</a:t>
            </a:r>
            <a:endParaRPr kumimoji="1" lang="en-US" altLang="ja-JP" sz="1400" u="sng" dirty="0"/>
          </a:p>
          <a:p>
            <a:pPr>
              <a:lnSpc>
                <a:spcPct val="150000"/>
              </a:lnSpc>
            </a:pPr>
            <a:r>
              <a:rPr kumimoji="1" lang="ja-JP" altLang="en-US" sz="1400" u="sng" dirty="0"/>
              <a:t>理学療法士：荒井珠美、菅原みゆき、男鹿眞樹</a:t>
            </a:r>
            <a:endParaRPr kumimoji="1" lang="en-US" altLang="ja-JP" sz="1400" u="sng" dirty="0"/>
          </a:p>
        </p:txBody>
      </p:sp>
      <p:graphicFrame>
        <p:nvGraphicFramePr>
          <p:cNvPr id="9" name="表 8">
            <a:extLst>
              <a:ext uri="{FF2B5EF4-FFF2-40B4-BE49-F238E27FC236}">
                <a16:creationId xmlns:a16="http://schemas.microsoft.com/office/drawing/2014/main" id="{3C91F4A7-8FC1-5288-3630-D5E1AD50C051}"/>
              </a:ext>
            </a:extLst>
          </p:cNvPr>
          <p:cNvGraphicFramePr>
            <a:graphicFrameLocks noGrp="1"/>
          </p:cNvGraphicFramePr>
          <p:nvPr>
            <p:extLst>
              <p:ext uri="{D42A27DB-BD31-4B8C-83A1-F6EECF244321}">
                <p14:modId xmlns:p14="http://schemas.microsoft.com/office/powerpoint/2010/main" val="918496909"/>
              </p:ext>
            </p:extLst>
          </p:nvPr>
        </p:nvGraphicFramePr>
        <p:xfrm>
          <a:off x="4394153" y="1799060"/>
          <a:ext cx="4317700" cy="837601"/>
        </p:xfrm>
        <a:graphic>
          <a:graphicData uri="http://schemas.openxmlformats.org/drawingml/2006/table">
            <a:tbl>
              <a:tblPr firstRow="1" bandRow="1">
                <a:tableStyleId>{5DA37D80-6434-44D0-A028-1B22A696006F}</a:tableStyleId>
              </a:tblPr>
              <a:tblGrid>
                <a:gridCol w="863540">
                  <a:extLst>
                    <a:ext uri="{9D8B030D-6E8A-4147-A177-3AD203B41FA5}">
                      <a16:colId xmlns:a16="http://schemas.microsoft.com/office/drawing/2014/main" val="666545222"/>
                    </a:ext>
                  </a:extLst>
                </a:gridCol>
                <a:gridCol w="863540">
                  <a:extLst>
                    <a:ext uri="{9D8B030D-6E8A-4147-A177-3AD203B41FA5}">
                      <a16:colId xmlns:a16="http://schemas.microsoft.com/office/drawing/2014/main" val="1952621098"/>
                    </a:ext>
                  </a:extLst>
                </a:gridCol>
                <a:gridCol w="863540">
                  <a:extLst>
                    <a:ext uri="{9D8B030D-6E8A-4147-A177-3AD203B41FA5}">
                      <a16:colId xmlns:a16="http://schemas.microsoft.com/office/drawing/2014/main" val="3081564262"/>
                    </a:ext>
                  </a:extLst>
                </a:gridCol>
                <a:gridCol w="863540">
                  <a:extLst>
                    <a:ext uri="{9D8B030D-6E8A-4147-A177-3AD203B41FA5}">
                      <a16:colId xmlns:a16="http://schemas.microsoft.com/office/drawing/2014/main" val="434456316"/>
                    </a:ext>
                  </a:extLst>
                </a:gridCol>
                <a:gridCol w="863540">
                  <a:extLst>
                    <a:ext uri="{9D8B030D-6E8A-4147-A177-3AD203B41FA5}">
                      <a16:colId xmlns:a16="http://schemas.microsoft.com/office/drawing/2014/main" val="717134601"/>
                    </a:ext>
                  </a:extLst>
                </a:gridCol>
              </a:tblGrid>
              <a:tr h="494861">
                <a:tc>
                  <a:txBody>
                    <a:bodyPr/>
                    <a:lstStyle/>
                    <a:p>
                      <a:pPr algn="ctr"/>
                      <a:r>
                        <a:rPr kumimoji="1" lang="ja-JP" altLang="en-US" sz="1300" b="0" dirty="0"/>
                        <a:t>看護師</a:t>
                      </a:r>
                    </a:p>
                  </a:txBody>
                  <a:tcPr anchor="ctr">
                    <a:solidFill>
                      <a:schemeClr val="accent2">
                        <a:lumMod val="20000"/>
                        <a:lumOff val="80000"/>
                      </a:schemeClr>
                    </a:solidFill>
                  </a:tcPr>
                </a:tc>
                <a:tc>
                  <a:txBody>
                    <a:bodyPr/>
                    <a:lstStyle/>
                    <a:p>
                      <a:pPr algn="ctr"/>
                      <a:r>
                        <a:rPr kumimoji="1" lang="ja-JP" altLang="en-US" sz="1300" b="0" dirty="0"/>
                        <a:t>管理</a:t>
                      </a:r>
                      <a:endParaRPr kumimoji="1" lang="en-US" altLang="ja-JP" sz="1300" b="0" dirty="0"/>
                    </a:p>
                    <a:p>
                      <a:pPr algn="ctr"/>
                      <a:r>
                        <a:rPr kumimoji="1" lang="ja-JP" altLang="en-US" sz="1300" b="0" dirty="0"/>
                        <a:t>栄養士</a:t>
                      </a:r>
                    </a:p>
                  </a:txBody>
                  <a:tcPr anchor="ctr">
                    <a:solidFill>
                      <a:schemeClr val="accent2">
                        <a:lumMod val="20000"/>
                        <a:lumOff val="80000"/>
                      </a:schemeClr>
                    </a:solidFill>
                  </a:tcPr>
                </a:tc>
                <a:tc>
                  <a:txBody>
                    <a:bodyPr/>
                    <a:lstStyle/>
                    <a:p>
                      <a:pPr algn="ctr"/>
                      <a:r>
                        <a:rPr kumimoji="1" lang="ja-JP" altLang="en-US" sz="1300" b="0" dirty="0"/>
                        <a:t>薬剤師</a:t>
                      </a:r>
                    </a:p>
                  </a:txBody>
                  <a:tcPr anchor="ctr">
                    <a:solidFill>
                      <a:schemeClr val="accent2">
                        <a:lumMod val="20000"/>
                        <a:lumOff val="80000"/>
                      </a:schemeClr>
                    </a:solidFill>
                  </a:tcPr>
                </a:tc>
                <a:tc>
                  <a:txBody>
                    <a:bodyPr/>
                    <a:lstStyle/>
                    <a:p>
                      <a:pPr algn="ctr"/>
                      <a:r>
                        <a:rPr kumimoji="1" lang="ja-JP" altLang="en-US" sz="1300" b="0" dirty="0"/>
                        <a:t>臨床</a:t>
                      </a:r>
                      <a:endParaRPr kumimoji="1" lang="en-US" altLang="ja-JP" sz="1300" b="0" dirty="0"/>
                    </a:p>
                    <a:p>
                      <a:pPr algn="ctr"/>
                      <a:r>
                        <a:rPr kumimoji="1" lang="ja-JP" altLang="en-US" sz="1300" b="0" dirty="0"/>
                        <a:t>検査技師</a:t>
                      </a:r>
                    </a:p>
                  </a:txBody>
                  <a:tcPr anchor="ctr">
                    <a:solidFill>
                      <a:schemeClr val="accent2">
                        <a:lumMod val="20000"/>
                        <a:lumOff val="80000"/>
                      </a:schemeClr>
                    </a:solidFill>
                  </a:tcPr>
                </a:tc>
                <a:tc>
                  <a:txBody>
                    <a:bodyPr/>
                    <a:lstStyle/>
                    <a:p>
                      <a:pPr algn="ctr"/>
                      <a:r>
                        <a:rPr kumimoji="1" lang="ja-JP" altLang="en-US" sz="1300" b="0" dirty="0"/>
                        <a:t>理学</a:t>
                      </a:r>
                      <a:endParaRPr kumimoji="1" lang="en-US" altLang="ja-JP" sz="1300" b="0" dirty="0"/>
                    </a:p>
                    <a:p>
                      <a:pPr algn="ctr"/>
                      <a:r>
                        <a:rPr kumimoji="1" lang="ja-JP" altLang="en-US" sz="1300" b="0" dirty="0"/>
                        <a:t>療法士</a:t>
                      </a:r>
                    </a:p>
                  </a:txBody>
                  <a:tcPr anchor="ctr">
                    <a:solidFill>
                      <a:schemeClr val="accent2">
                        <a:lumMod val="20000"/>
                        <a:lumOff val="80000"/>
                      </a:schemeClr>
                    </a:solidFill>
                  </a:tcPr>
                </a:tc>
                <a:extLst>
                  <a:ext uri="{0D108BD9-81ED-4DB2-BD59-A6C34878D82A}">
                    <a16:rowId xmlns:a16="http://schemas.microsoft.com/office/drawing/2014/main" val="541071445"/>
                  </a:ext>
                </a:extLst>
              </a:tr>
              <a:tr h="342740">
                <a:tc>
                  <a:txBody>
                    <a:bodyPr/>
                    <a:lstStyle/>
                    <a:p>
                      <a:pPr algn="ctr"/>
                      <a:r>
                        <a:rPr kumimoji="1" lang="ja-JP" altLang="en-US" sz="1600" b="0" dirty="0"/>
                        <a:t>６名</a:t>
                      </a:r>
                    </a:p>
                  </a:txBody>
                  <a:tcPr anchor="ctr">
                    <a:solidFill>
                      <a:schemeClr val="accent2">
                        <a:lumMod val="20000"/>
                        <a:lumOff val="80000"/>
                        <a:alpha val="20000"/>
                      </a:schemeClr>
                    </a:solidFill>
                  </a:tcPr>
                </a:tc>
                <a:tc>
                  <a:txBody>
                    <a:bodyPr/>
                    <a:lstStyle/>
                    <a:p>
                      <a:pPr algn="ctr"/>
                      <a:r>
                        <a:rPr kumimoji="1" lang="ja-JP" altLang="en-US" sz="1600" b="0" dirty="0"/>
                        <a:t>７名</a:t>
                      </a:r>
                    </a:p>
                  </a:txBody>
                  <a:tcPr anchor="ctr">
                    <a:solidFill>
                      <a:schemeClr val="accent2">
                        <a:lumMod val="20000"/>
                        <a:lumOff val="80000"/>
                        <a:alpha val="20000"/>
                      </a:schemeClr>
                    </a:solidFill>
                  </a:tcPr>
                </a:tc>
                <a:tc>
                  <a:txBody>
                    <a:bodyPr/>
                    <a:lstStyle/>
                    <a:p>
                      <a:pPr algn="ctr"/>
                      <a:r>
                        <a:rPr kumimoji="1" lang="ja-JP" altLang="en-US" sz="1600" b="0" dirty="0"/>
                        <a:t>２名</a:t>
                      </a:r>
                    </a:p>
                  </a:txBody>
                  <a:tcPr anchor="ctr">
                    <a:solidFill>
                      <a:schemeClr val="accent2">
                        <a:lumMod val="20000"/>
                        <a:lumOff val="80000"/>
                        <a:alpha val="20000"/>
                      </a:schemeClr>
                    </a:solidFill>
                  </a:tcPr>
                </a:tc>
                <a:tc>
                  <a:txBody>
                    <a:bodyPr/>
                    <a:lstStyle/>
                    <a:p>
                      <a:pPr algn="ctr"/>
                      <a:r>
                        <a:rPr kumimoji="1" lang="ja-JP" altLang="en-US" sz="1600" b="0" dirty="0"/>
                        <a:t>２名</a:t>
                      </a:r>
                    </a:p>
                  </a:txBody>
                  <a:tcPr anchor="ctr">
                    <a:solidFill>
                      <a:schemeClr val="accent2">
                        <a:lumMod val="20000"/>
                        <a:lumOff val="80000"/>
                        <a:alpha val="20000"/>
                      </a:schemeClr>
                    </a:solidFill>
                  </a:tcPr>
                </a:tc>
                <a:tc>
                  <a:txBody>
                    <a:bodyPr/>
                    <a:lstStyle/>
                    <a:p>
                      <a:pPr algn="ctr"/>
                      <a:r>
                        <a:rPr kumimoji="1" lang="ja-JP" altLang="en-US" sz="1600" b="0" dirty="0"/>
                        <a:t>３名</a:t>
                      </a:r>
                    </a:p>
                  </a:txBody>
                  <a:tcPr anchor="ctr">
                    <a:solidFill>
                      <a:schemeClr val="accent2">
                        <a:lumMod val="20000"/>
                        <a:lumOff val="80000"/>
                        <a:alpha val="20000"/>
                      </a:schemeClr>
                    </a:solidFill>
                  </a:tcPr>
                </a:tc>
                <a:extLst>
                  <a:ext uri="{0D108BD9-81ED-4DB2-BD59-A6C34878D82A}">
                    <a16:rowId xmlns:a16="http://schemas.microsoft.com/office/drawing/2014/main" val="1954310621"/>
                  </a:ext>
                </a:extLst>
              </a:tr>
            </a:tbl>
          </a:graphicData>
        </a:graphic>
      </p:graphicFrame>
      <p:pic>
        <p:nvPicPr>
          <p:cNvPr id="1026" name="Picture 2" descr="採用情報 – 医療法人共生会 びろうの樹">
            <a:extLst>
              <a:ext uri="{FF2B5EF4-FFF2-40B4-BE49-F238E27FC236}">
                <a16:creationId xmlns:a16="http://schemas.microsoft.com/office/drawing/2014/main" id="{5612E093-188C-3156-A127-9424D4F3F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9189" y="4615651"/>
            <a:ext cx="2015836" cy="1753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3731907"/>
      </p:ext>
    </p:extLst>
  </p:cSld>
  <p:clrMapOvr>
    <a:masterClrMapping/>
  </p:clrMapOvr>
</p:sld>
</file>

<file path=ppt/theme/theme1.xml><?xml version="1.0" encoding="utf-8"?>
<a:theme xmlns:a="http://schemas.openxmlformats.org/drawingml/2006/main" name="ギャラリー">
  <a:themeElements>
    <a:clrScheme name="ギャラリー">
      <a:dk1>
        <a:sysClr val="windowText" lastClr="000000"/>
      </a:dk1>
      <a:lt1>
        <a:sysClr val="window" lastClr="FFFFFF"/>
      </a:lt1>
      <a:dk2>
        <a:srgbClr val="454545"/>
      </a:dk2>
      <a:lt2>
        <a:srgbClr val="DCDCE0"/>
      </a:lt2>
      <a:accent1>
        <a:srgbClr val="415588"/>
      </a:accent1>
      <a:accent2>
        <a:srgbClr val="4294B6"/>
      </a:accent2>
      <a:accent3>
        <a:srgbClr val="087D7C"/>
      </a:accent3>
      <a:accent4>
        <a:srgbClr val="04B663"/>
      </a:accent4>
      <a:accent5>
        <a:srgbClr val="DF8822"/>
      </a:accent5>
      <a:accent6>
        <a:srgbClr val="BC410A"/>
      </a:accent6>
      <a:hlink>
        <a:srgbClr val="5977C4"/>
      </a:hlink>
      <a:folHlink>
        <a:srgbClr val="01A9BF"/>
      </a:folHlink>
    </a:clrScheme>
    <a:fontScheme name="ギャラリー">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ギャラリー">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894</TotalTime>
  <Words>199</Words>
  <Application>Microsoft Office PowerPoint</Application>
  <PresentationFormat>画面に合わせる (4:3)</PresentationFormat>
  <Paragraphs>29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Arial</vt:lpstr>
      <vt:lpstr>Century Gothic</vt:lpstr>
      <vt:lpstr>Wingdings</vt:lpstr>
      <vt:lpstr>ギャラリー</vt:lpstr>
      <vt:lpstr>糖尿病療養指導士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麗子 小林</dc:creator>
  <cp:lastModifiedBy>糖尿病 外来02</cp:lastModifiedBy>
  <cp:revision>5</cp:revision>
  <cp:lastPrinted>2025-05-27T07:17:55Z</cp:lastPrinted>
  <dcterms:created xsi:type="dcterms:W3CDTF">2025-05-25T15:10:47Z</dcterms:created>
  <dcterms:modified xsi:type="dcterms:W3CDTF">2025-06-10T06:27:57Z</dcterms:modified>
</cp:coreProperties>
</file>